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2" r:id="rId4"/>
    <p:sldId id="274" r:id="rId5"/>
    <p:sldId id="273" r:id="rId6"/>
    <p:sldId id="275" r:id="rId7"/>
    <p:sldId id="259" r:id="rId8"/>
    <p:sldId id="276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114550"/>
            <a:ext cx="7924800" cy="1771650"/>
          </a:xfrm>
        </p:spPr>
        <p:txBody>
          <a:bodyPr>
            <a:noAutofit/>
          </a:bodyPr>
          <a:lstStyle>
            <a:lvl1pPr algn="r">
              <a:defRPr sz="6000" cap="all" baseline="0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924800" cy="12192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F2699-177C-4526-80AA-1C7E79BF03CC}" type="datetimeFigureOut">
              <a:rPr lang="cs-CZ" smtClean="0"/>
              <a:pPr/>
              <a:t>28.12.2025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1FE23-1644-4767-8B08-68B4C86C675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810" y="4828310"/>
            <a:ext cx="6780213" cy="640080"/>
          </a:xfrm>
        </p:spPr>
        <p:txBody>
          <a:bodyPr anchor="b"/>
          <a:lstStyle>
            <a:lvl1pPr algn="r">
              <a:defRPr sz="2400" b="0"/>
            </a:lvl1pPr>
          </a:lstStyle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8811" y="5486400"/>
            <a:ext cx="6780212" cy="640358"/>
          </a:xfrm>
        </p:spPr>
        <p:txBody>
          <a:bodyPr/>
          <a:lstStyle>
            <a:lvl1pPr marL="0" indent="0" algn="r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F2699-177C-4526-80AA-1C7E79BF03CC}" type="datetimeFigureOut">
              <a:rPr lang="cs-CZ" smtClean="0"/>
              <a:pPr/>
              <a:t>28.12.2025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1FE23-1644-4767-8B08-68B4C86C675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Rectangle 7"/>
          <p:cNvSpPr/>
          <p:nvPr/>
        </p:nvSpPr>
        <p:spPr>
          <a:xfrm>
            <a:off x="550863" y="685800"/>
            <a:ext cx="8138160" cy="384048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6623" y="1005840"/>
            <a:ext cx="7406640" cy="3200400"/>
          </a:xfrm>
          <a:solidFill>
            <a:schemeClr val="tx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F2699-177C-4526-80AA-1C7E79BF03CC}" type="datetimeFigureOut">
              <a:rPr lang="cs-CZ" smtClean="0"/>
              <a:pPr/>
              <a:t>28.12.2025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1FE23-1644-4767-8B08-68B4C86C675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575304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18204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/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6400800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6743700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F2699-177C-4526-80AA-1C7E79BF03CC}" type="datetimeFigureOut">
              <a:rPr lang="cs-CZ" smtClean="0"/>
              <a:pPr/>
              <a:t>28.12.2025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1FE23-1644-4767-8B08-68B4C86C675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66160" y="34290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3886200" y="37719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F2699-177C-4526-80AA-1C7E79BF03CC}" type="datetimeFigureOut">
              <a:rPr lang="cs-CZ" smtClean="0"/>
              <a:pPr/>
              <a:t>28.12.2025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1FE23-1644-4767-8B08-68B4C86C675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F2699-177C-4526-80AA-1C7E79BF03CC}" type="datetimeFigureOut">
              <a:rPr lang="cs-CZ" smtClean="0"/>
              <a:pPr/>
              <a:t>28.12.2025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1FE23-1644-4767-8B08-68B4C86C675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814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5"/>
          </p:nvPr>
        </p:nvSpPr>
        <p:spPr>
          <a:xfrm>
            <a:off x="3924300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4008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Picture Placeholder 2"/>
          <p:cNvSpPr>
            <a:spLocks noGrp="1"/>
          </p:cNvSpPr>
          <p:nvPr>
            <p:ph type="pic" idx="16"/>
          </p:nvPr>
        </p:nvSpPr>
        <p:spPr>
          <a:xfrm>
            <a:off x="6742113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F2699-177C-4526-80AA-1C7E79BF03CC}" type="datetimeFigureOut">
              <a:rPr lang="cs-CZ" smtClean="0"/>
              <a:pPr/>
              <a:t>28.12.2025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1FE23-1644-4767-8B08-68B4C86C675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4" y="699247"/>
            <a:ext cx="1667435" cy="5014166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99247"/>
            <a:ext cx="6037729" cy="5014166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F2699-177C-4526-80AA-1C7E79BF03CC}" type="datetimeFigureOut">
              <a:rPr lang="cs-CZ" smtClean="0"/>
              <a:pPr/>
              <a:t>28.12.2025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1FE23-1644-4767-8B08-68B4C86C675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F2699-177C-4526-80AA-1C7E79BF03CC}" type="datetimeFigureOut">
              <a:rPr lang="cs-CZ" smtClean="0"/>
              <a:pPr/>
              <a:t>28.12.2025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1FE23-1644-4767-8B08-68B4C86C675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TextBox 6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133600"/>
            <a:ext cx="7772400" cy="1362075"/>
          </a:xfrm>
        </p:spPr>
        <p:txBody>
          <a:bodyPr anchor="b" anchorCtr="0"/>
          <a:lstStyle>
            <a:lvl1pPr algn="r">
              <a:defRPr sz="3600" b="0" i="0" cap="all"/>
            </a:lvl1pPr>
          </a:lstStyle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505200"/>
            <a:ext cx="7772400" cy="9017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F2699-177C-4526-80AA-1C7E79BF03CC}" type="datetimeFigureOut">
              <a:rPr lang="cs-CZ" smtClean="0"/>
              <a:pPr/>
              <a:t>28.12.2025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1FE23-1644-4767-8B08-68B4C86C675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TextBox 6"/>
          <p:cNvSpPr txBox="1"/>
          <p:nvPr/>
        </p:nvSpPr>
        <p:spPr>
          <a:xfrm rot="2783796">
            <a:off x="6232" y="-270992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F2699-177C-4526-80AA-1C7E79BF03CC}" type="datetimeFigureOut">
              <a:rPr lang="cs-CZ" smtClean="0"/>
              <a:pPr/>
              <a:t>28.12.2025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1FE23-1644-4767-8B08-68B4C86C675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36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F2699-177C-4526-80AA-1C7E79BF03CC}" type="datetimeFigureOut">
              <a:rPr lang="cs-CZ" smtClean="0"/>
              <a:pPr/>
              <a:t>28.12.2025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1FE23-1644-4767-8B08-68B4C86C675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F2699-177C-4526-80AA-1C7E79BF03CC}" type="datetimeFigureOut">
              <a:rPr lang="cs-CZ" smtClean="0"/>
              <a:pPr/>
              <a:t>28.12.2025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1FE23-1644-4767-8B08-68B4C86C675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F2699-177C-4526-80AA-1C7E79BF03CC}" type="datetimeFigureOut">
              <a:rPr lang="cs-CZ" smtClean="0"/>
              <a:pPr/>
              <a:t>28.12.2025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1FE23-1644-4767-8B08-68B4C86C675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TextBox 4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 2"/>
              </a:rPr>
              <a:t>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3050"/>
            <a:ext cx="2680447" cy="116205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914400"/>
            <a:ext cx="5338763" cy="479901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53" y="1905001"/>
            <a:ext cx="2223247" cy="4037012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21341" y="6539753"/>
            <a:ext cx="1828800" cy="228600"/>
          </a:xfrm>
        </p:spPr>
        <p:txBody>
          <a:bodyPr/>
          <a:lstStyle/>
          <a:p>
            <a:fld id="{159F2699-177C-4526-80AA-1C7E79BF03CC}" type="datetimeFigureOut">
              <a:rPr lang="cs-CZ" smtClean="0"/>
              <a:pPr/>
              <a:t>28.12.2025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1FE23-1644-4767-8B08-68B4C86C6754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F2699-177C-4526-80AA-1C7E79BF03CC}" type="datetimeFigureOut">
              <a:rPr lang="cs-CZ" smtClean="0"/>
              <a:pPr/>
              <a:t>28.12.2025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1FE23-1644-4767-8B08-68B4C86C675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34440"/>
            <a:ext cx="4700016" cy="416052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600200"/>
            <a:ext cx="6553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1341" y="6539753"/>
            <a:ext cx="1828800" cy="2286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159F2699-177C-4526-80AA-1C7E79BF03CC}" type="datetimeFigureOut">
              <a:rPr lang="cs-CZ" smtClean="0"/>
              <a:pPr/>
              <a:t>28.12.2025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43400" y="6539753"/>
            <a:ext cx="3657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539753"/>
            <a:ext cx="609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1F01FE23-1644-4767-8B08-68B4C86C6754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500"/>
        </a:spcBef>
        <a:buFont typeface="Wingdings" pitchFamily="2" charset="2"/>
        <a:buChar char="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500"/>
        </a:spcBef>
        <a:buFont typeface="Wingdings" pitchFamily="2" charset="2"/>
        <a:buChar char="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-457200" algn="l" defTabSz="914400" rtl="0" eaLnBrk="1" latinLnBrk="0" hangingPunct="1">
        <a:spcBef>
          <a:spcPts val="1500"/>
        </a:spcBef>
        <a:buFont typeface="Wingdings" pitchFamily="2" charset="2"/>
        <a:buChar char="Ï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322132" y="4509120"/>
            <a:ext cx="6455613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cs-CZ" sz="5400" b="1" cap="none" spc="0" dirty="0" smtClean="0">
                <a:ln w="11430">
                  <a:solidFill>
                    <a:schemeClr val="tx1">
                      <a:lumMod val="50000"/>
                    </a:schemeClr>
                  </a:solidFill>
                </a:ln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FIRE DANCE 2026</a:t>
            </a:r>
            <a:endParaRPr lang="cs-CZ" sz="5400" b="1" cap="none" spc="0" dirty="0">
              <a:ln w="11430">
                <a:solidFill>
                  <a:schemeClr val="tx1">
                    <a:lumMod val="50000"/>
                  </a:schemeClr>
                </a:solidFill>
              </a:ln>
              <a:solidFill>
                <a:schemeClr val="tx2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1026" name="Picture 2" descr="C:\Users\ucitel4\AppData\Local\Microsoft\Windows\Temporary Internet Files\Content.IE5\LBTQJAV7\tanec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4938" y="836712"/>
            <a:ext cx="3810000" cy="4429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7895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2"/>
          <p:cNvSpPr txBox="1">
            <a:spLocks/>
          </p:cNvSpPr>
          <p:nvPr/>
        </p:nvSpPr>
        <p:spPr>
          <a:xfrm>
            <a:off x="1012394" y="476672"/>
            <a:ext cx="7090946" cy="561662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r" defTabSz="914400" rtl="0" eaLnBrk="1" latinLnBrk="0" hangingPunct="1">
              <a:spcBef>
                <a:spcPts val="1500"/>
              </a:spcBef>
              <a:buFont typeface="Wingdings" pitchFamily="2" charset="2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ts val="1500"/>
              </a:spcBef>
              <a:buFont typeface="Century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ts val="1500"/>
              </a:spcBef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ts val="1500"/>
              </a:spcBef>
              <a:buFont typeface="Century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ts val="1500"/>
              </a:spcBef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dirty="0" smtClean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Kde: Lidový dům Žabčice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Kdy: 28. března v 14 hod.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Disciplíny přípravka: </a:t>
            </a:r>
          </a:p>
          <a:p>
            <a:pPr marL="0" lvl="4" algn="l">
              <a:lnSpc>
                <a:spcPct val="150000"/>
              </a:lnSpc>
            </a:pPr>
            <a:r>
              <a:rPr lang="cs-CZ" sz="24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	Mazurka, volný tanec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Disciplíny mladší žáci: </a:t>
            </a:r>
          </a:p>
          <a:p>
            <a:pPr lvl="2" algn="l">
              <a:lnSpc>
                <a:spcPct val="150000"/>
              </a:lnSpc>
            </a:pPr>
            <a:r>
              <a:rPr lang="cs-CZ" sz="24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Čača,  </a:t>
            </a:r>
            <a:r>
              <a:rPr lang="cs-CZ" sz="24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valčík</a:t>
            </a:r>
            <a:r>
              <a:rPr lang="cs-CZ" sz="24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, </a:t>
            </a:r>
            <a:r>
              <a:rPr lang="cs-CZ" sz="24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volný tanec</a:t>
            </a:r>
          </a:p>
          <a:p>
            <a:pPr marL="342900" indent="-342900" algn="l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Disciplíny starší žáci a dorost: </a:t>
            </a:r>
          </a:p>
          <a:p>
            <a:pPr marL="914400" lvl="6" algn="l">
              <a:lnSpc>
                <a:spcPct val="150000"/>
              </a:lnSpc>
            </a:pPr>
            <a:r>
              <a:rPr lang="cs-CZ" sz="24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Džajv,  </a:t>
            </a:r>
            <a:r>
              <a:rPr lang="cs-CZ" sz="24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polka</a:t>
            </a:r>
            <a:r>
              <a:rPr lang="cs-CZ" sz="24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, </a:t>
            </a:r>
            <a:r>
              <a:rPr lang="cs-CZ" sz="2400" dirty="0">
                <a:solidFill>
                  <a:schemeClr val="tx2"/>
                </a:solidFill>
                <a:latin typeface="Comic Sans MS" panose="030F0702030302020204" pitchFamily="66" charset="0"/>
              </a:rPr>
              <a:t>volný tanec</a:t>
            </a:r>
          </a:p>
          <a:p>
            <a:pPr algn="l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7522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755576" y="908720"/>
            <a:ext cx="7272808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2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PROGRAM</a:t>
            </a:r>
          </a:p>
          <a:p>
            <a:endParaRPr lang="cs-CZ" sz="3200" dirty="0" smtClean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Slavnostní zahájení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1. disciplína – </a:t>
            </a: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mazurka, valčík, polka</a:t>
            </a:r>
            <a:endParaRPr lang="cs-CZ" sz="2000" dirty="0" smtClean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Taneční vystoupení hostů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2. disciplína – čača, džajv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Přestávka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3. disciplína – volný tanec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Taneční vystoupení hostů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Vyhlášení výsledků</a:t>
            </a:r>
          </a:p>
        </p:txBody>
      </p:sp>
    </p:spTree>
    <p:extLst>
      <p:ext uri="{BB962C8B-B14F-4D97-AF65-F5344CB8AC3E}">
        <p14:creationId xmlns:p14="http://schemas.microsoft.com/office/powerpoint/2010/main" val="1243945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89573" y="1772816"/>
            <a:ext cx="7920880" cy="41826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Wingdings" panose="05000000000000000000" pitchFamily="2" charset="2"/>
              <a:buChar char="§"/>
              <a:defRPr/>
            </a:pPr>
            <a:endParaRPr lang="cs-CZ" sz="1600" dirty="0" smtClean="0">
              <a:latin typeface="Comic Sans MS" panose="030F0702030302020204" pitchFamily="66" charset="0"/>
            </a:endParaRP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Přípravka: 3 – 7 let</a:t>
            </a: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Mladší žáci: 7 – 12 let</a:t>
            </a: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Starší žáci: 12 – 16 let</a:t>
            </a: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Dorost: 16 - 18 let</a:t>
            </a: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endParaRPr lang="cs-CZ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Vždy rozhoduje datum narození</a:t>
            </a: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Wingdings" panose="05000000000000000000" pitchFamily="2" charset="2"/>
              <a:buChar char="§"/>
              <a:defRPr/>
            </a:pPr>
            <a:endParaRPr lang="cs-CZ" dirty="0">
              <a:latin typeface="Comic Sans MS" panose="030F0702030302020204" pitchFamily="66" charset="0"/>
            </a:endParaRPr>
          </a:p>
          <a:p>
            <a:pPr marL="285750" indent="-285750">
              <a:lnSpc>
                <a:spcPct val="120000"/>
              </a:lnSpc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Wingdings" panose="05000000000000000000" pitchFamily="2" charset="2"/>
              <a:buChar char="§"/>
              <a:defRPr/>
            </a:pPr>
            <a:endParaRPr lang="cs-CZ" sz="1600" dirty="0" smtClean="0">
              <a:latin typeface="Comic Sans MS" panose="030F0702030302020204" pitchFamily="66" charset="0"/>
            </a:endParaRPr>
          </a:p>
          <a:p>
            <a:pPr marL="285750" indent="-285750">
              <a:lnSpc>
                <a:spcPct val="120000"/>
              </a:lnSpc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Wingdings" panose="05000000000000000000" pitchFamily="2" charset="2"/>
              <a:buChar char="§"/>
              <a:defRPr/>
            </a:pPr>
            <a:endParaRPr lang="cs-CZ" sz="1600" dirty="0">
              <a:latin typeface="Comic Sans MS" panose="030F0702030302020204" pitchFamily="66" charset="0"/>
            </a:endParaRPr>
          </a:p>
          <a:p>
            <a:pPr marL="285750" indent="-285750">
              <a:lnSpc>
                <a:spcPct val="120000"/>
              </a:lnSpc>
              <a:spcAft>
                <a:spcPts val="0"/>
              </a:spcAft>
              <a:buClr>
                <a:schemeClr val="tx1">
                  <a:lumMod val="95000"/>
                  <a:lumOff val="5000"/>
                </a:schemeClr>
              </a:buClr>
              <a:buFont typeface="Wingdings" panose="05000000000000000000" pitchFamily="2" charset="2"/>
              <a:buChar char="§"/>
              <a:defRPr/>
            </a:pPr>
            <a:endParaRPr lang="cs-CZ" sz="1600" dirty="0" smtClean="0">
              <a:latin typeface="Comic Sans MS" panose="030F0702030302020204" pitchFamily="66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899592" y="1042283"/>
            <a:ext cx="33618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Soutěžní kategorie</a:t>
            </a:r>
            <a:endParaRPr lang="cs-CZ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945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94495" y="1105657"/>
            <a:ext cx="792088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sz="1600" dirty="0">
                <a:solidFill>
                  <a:schemeClr val="tx2"/>
                </a:solidFill>
                <a:latin typeface="Comic Sans MS" panose="030F0702030302020204" pitchFamily="66" charset="0"/>
              </a:rPr>
              <a:t>Soutěž je otevřená </a:t>
            </a:r>
            <a:r>
              <a:rPr lang="cs-CZ" sz="1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všem mladým hasičům</a:t>
            </a:r>
            <a:endParaRPr lang="cs-CZ" sz="1600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sz="1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Taneční </a:t>
            </a:r>
            <a:r>
              <a:rPr lang="cs-CZ" sz="1600" dirty="0">
                <a:solidFill>
                  <a:schemeClr val="tx2"/>
                </a:solidFill>
                <a:latin typeface="Comic Sans MS" panose="030F0702030302020204" pitchFamily="66" charset="0"/>
              </a:rPr>
              <a:t>pár může tvořit dívka a chlapec, případně dvě dívky či dva chlapci</a:t>
            </a: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sz="1600" dirty="0">
                <a:solidFill>
                  <a:schemeClr val="tx2"/>
                </a:solidFill>
                <a:latin typeface="Comic Sans MS" panose="030F0702030302020204" pitchFamily="66" charset="0"/>
              </a:rPr>
              <a:t>Pořadí soutěžících párů se vylosuje po příjezdu</a:t>
            </a: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sz="1600" dirty="0">
                <a:solidFill>
                  <a:schemeClr val="tx2"/>
                </a:solidFill>
                <a:latin typeface="Comic Sans MS" panose="030F0702030302020204" pitchFamily="66" charset="0"/>
              </a:rPr>
              <a:t>Pro </a:t>
            </a:r>
            <a:r>
              <a:rPr lang="cs-CZ" sz="1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1. a 2. disciplínu je </a:t>
            </a:r>
            <a:r>
              <a:rPr lang="cs-CZ" sz="1600" dirty="0">
                <a:solidFill>
                  <a:schemeClr val="tx2"/>
                </a:solidFill>
                <a:latin typeface="Comic Sans MS" panose="030F0702030302020204" pitchFamily="66" charset="0"/>
              </a:rPr>
              <a:t>povinný společenský oděv</a:t>
            </a: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sz="1600" dirty="0">
                <a:solidFill>
                  <a:schemeClr val="tx2"/>
                </a:solidFill>
                <a:latin typeface="Comic Sans MS" panose="030F0702030302020204" pitchFamily="66" charset="0"/>
              </a:rPr>
              <a:t>Disciplína č. 3 i oděv k této disciplíně jsou zcela libovolné, hudba bude mít délku maximálně 2 min 30 s</a:t>
            </a: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sz="1600" dirty="0">
                <a:solidFill>
                  <a:schemeClr val="tx2"/>
                </a:solidFill>
                <a:latin typeface="Comic Sans MS" panose="030F0702030302020204" pitchFamily="66" charset="0"/>
              </a:rPr>
              <a:t>Volnou disciplínu bude tančit každá kategorie </a:t>
            </a:r>
            <a:r>
              <a:rPr lang="cs-CZ" sz="1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zvlášť</a:t>
            </a: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sz="1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Soutěžních disciplín se na tanečním parketu zúčastní pouze soutěžní páry</a:t>
            </a:r>
            <a:endParaRPr lang="cs-CZ" sz="1600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sz="1600" dirty="0">
                <a:solidFill>
                  <a:schemeClr val="tx2"/>
                </a:solidFill>
                <a:latin typeface="Comic Sans MS" panose="030F0702030302020204" pitchFamily="66" charset="0"/>
              </a:rPr>
              <a:t>Každý tanec bude porota hodnotit zvlášť</a:t>
            </a: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sz="1600" dirty="0">
                <a:solidFill>
                  <a:schemeClr val="tx2"/>
                </a:solidFill>
                <a:latin typeface="Comic Sans MS" panose="030F0702030302020204" pitchFamily="66" charset="0"/>
              </a:rPr>
              <a:t>Sčítají se body ze všech </a:t>
            </a:r>
            <a:r>
              <a:rPr lang="cs-CZ" sz="1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disciplín</a:t>
            </a:r>
            <a:r>
              <a:rPr lang="cs-CZ" sz="1600" dirty="0">
                <a:solidFill>
                  <a:schemeClr val="tx2"/>
                </a:solidFill>
                <a:latin typeface="Comic Sans MS" panose="030F0702030302020204" pitchFamily="66" charset="0"/>
              </a:rPr>
              <a:t>, vítězí pár s nejvyšším počtem bodů</a:t>
            </a: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sz="1600" dirty="0">
                <a:solidFill>
                  <a:schemeClr val="tx2"/>
                </a:solidFill>
                <a:latin typeface="Comic Sans MS" panose="030F0702030302020204" pitchFamily="66" charset="0"/>
              </a:rPr>
              <a:t>Ostatní členové hasičských kolektivů, vedoucí, rodiče, fanoušci tanečních párů jsou zváni jako </a:t>
            </a:r>
            <a:r>
              <a:rPr lang="cs-CZ" sz="16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diváci</a:t>
            </a:r>
            <a:endParaRPr lang="cs-CZ" sz="1600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marL="285750" indent="-28575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sz="1600" dirty="0">
                <a:solidFill>
                  <a:schemeClr val="tx2"/>
                </a:solidFill>
                <a:latin typeface="Comic Sans MS" panose="030F0702030302020204" pitchFamily="66" charset="0"/>
              </a:rPr>
              <a:t>Občerstvení zajištěno v místě konání soutěže</a:t>
            </a:r>
          </a:p>
        </p:txBody>
      </p:sp>
      <p:sp>
        <p:nvSpPr>
          <p:cNvPr id="3" name="Obdélník 2"/>
          <p:cNvSpPr/>
          <p:nvPr/>
        </p:nvSpPr>
        <p:spPr>
          <a:xfrm>
            <a:off x="899592" y="581954"/>
            <a:ext cx="34371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Organizační pokyny</a:t>
            </a:r>
            <a:endParaRPr lang="cs-CZ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3945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60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40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Přihlášky</a:t>
            </a:r>
            <a:endParaRPr lang="cs-CZ" sz="40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683568" y="1600199"/>
            <a:ext cx="777686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cs-CZ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P</a:t>
            </a: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řihlášky odešlete nejpozději do 28.2.2026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Ihned po obdržení přihlášky zašleme všem soutěžícím hudbu pro 1. a 2. disciplínu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Všechny přihlášené sbory nám do 20. března pošlou hudbu ke 3. disciplíně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Po dohodě je možné tuto hudbu přinést před soutěží na </a:t>
            </a:r>
            <a:r>
              <a:rPr lang="cs-CZ" sz="2000" dirty="0" err="1" smtClean="0">
                <a:solidFill>
                  <a:schemeClr val="tx2"/>
                </a:solidFill>
                <a:latin typeface="Comic Sans MS" panose="030F0702030302020204" pitchFamily="66" charset="0"/>
              </a:rPr>
              <a:t>flash</a:t>
            </a: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 disku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Hudba ke 3. disciplíně bude </a:t>
            </a:r>
            <a:r>
              <a:rPr lang="cs-CZ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u</a:t>
            </a: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pravená k přehrání, není v našich silách pouštět a zastavovat hudbu v čase, který nám soutěžící určí</a:t>
            </a:r>
          </a:p>
        </p:txBody>
      </p:sp>
    </p:spTree>
    <p:extLst>
      <p:ext uri="{BB962C8B-B14F-4D97-AF65-F5344CB8AC3E}">
        <p14:creationId xmlns:p14="http://schemas.microsoft.com/office/powerpoint/2010/main" val="1243945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475656" y="1412776"/>
            <a:ext cx="33123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Kontakty</a:t>
            </a:r>
            <a:r>
              <a:rPr lang="cs-CZ" sz="2800" dirty="0" smtClean="0">
                <a:latin typeface="Comic Sans MS" panose="030F0702030302020204" pitchFamily="66" charset="0"/>
              </a:rPr>
              <a:t> </a:t>
            </a:r>
            <a:endParaRPr lang="cs-CZ" sz="2800" dirty="0"/>
          </a:p>
        </p:txBody>
      </p:sp>
      <p:sp>
        <p:nvSpPr>
          <p:cNvPr id="6" name="Obdélník 5"/>
          <p:cNvSpPr/>
          <p:nvPr/>
        </p:nvSpPr>
        <p:spPr>
          <a:xfrm>
            <a:off x="971600" y="2348880"/>
            <a:ext cx="727280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Email: </a:t>
            </a: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  <a:cs typeface="Arabic Typesetting" panose="03020402040406030203" pitchFamily="66" charset="-78"/>
              </a:rPr>
              <a:t>hszabcice.mladez@seznam.cz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  <a:cs typeface="Arabic Typesetting" panose="03020402040406030203" pitchFamily="66" charset="-78"/>
              </a:rPr>
              <a:t>Adresa: MHJ HS Žabčice, </a:t>
            </a:r>
            <a:r>
              <a:rPr lang="cs-CZ" sz="2000" dirty="0" err="1" smtClean="0">
                <a:solidFill>
                  <a:schemeClr val="tx2"/>
                </a:solidFill>
                <a:latin typeface="Comic Sans MS" panose="030F0702030302020204" pitchFamily="66" charset="0"/>
                <a:cs typeface="Arabic Typesetting" panose="03020402040406030203" pitchFamily="66" charset="-78"/>
              </a:rPr>
              <a:t>Přísnotická</a:t>
            </a: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  <a:cs typeface="Arabic Typesetting" panose="03020402040406030203" pitchFamily="66" charset="-78"/>
              </a:rPr>
              <a:t> 379, </a:t>
            </a:r>
          </a:p>
          <a:p>
            <a:pPr>
              <a:lnSpc>
                <a:spcPct val="150000"/>
              </a:lnSpc>
            </a:pPr>
            <a:r>
              <a:rPr lang="cs-CZ" sz="2000" dirty="0">
                <a:solidFill>
                  <a:schemeClr val="tx2"/>
                </a:solidFill>
                <a:latin typeface="Comic Sans MS" panose="030F0702030302020204" pitchFamily="66" charset="0"/>
                <a:cs typeface="Arabic Typesetting" panose="03020402040406030203" pitchFamily="66" charset="-78"/>
              </a:rPr>
              <a:t>	 </a:t>
            </a: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  <a:cs typeface="Arabic Typesetting" panose="03020402040406030203" pitchFamily="66" charset="-78"/>
              </a:rPr>
              <a:t>    664 63 Žabčice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  <a:cs typeface="Arabic Typesetting" panose="03020402040406030203" pitchFamily="66" charset="-78"/>
              </a:rPr>
              <a:t>Telefon: Simona Valášková: 607 556 132</a:t>
            </a:r>
          </a:p>
          <a:p>
            <a:pPr>
              <a:lnSpc>
                <a:spcPct val="150000"/>
              </a:lnSpc>
            </a:pPr>
            <a:r>
              <a:rPr lang="cs-CZ" sz="2000" dirty="0" smtClean="0">
                <a:solidFill>
                  <a:schemeClr val="tx2"/>
                </a:solidFill>
                <a:latin typeface="Comic Sans MS" panose="030F0702030302020204" pitchFamily="66" charset="0"/>
                <a:cs typeface="Arabic Typesetting" panose="03020402040406030203" pitchFamily="66" charset="-78"/>
              </a:rPr>
              <a:t>                  </a:t>
            </a:r>
          </a:p>
          <a:p>
            <a:pPr>
              <a:lnSpc>
                <a:spcPct val="150000"/>
              </a:lnSpc>
            </a:pPr>
            <a:endParaRPr lang="cs-CZ" sz="2000" dirty="0" smtClean="0">
              <a:latin typeface="Comic Sans MS" panose="030F0702030302020204" pitchFamily="66" charset="0"/>
              <a:cs typeface="Arabic Typesetting" panose="03020402040406030203" pitchFamily="66" charset="-78"/>
            </a:endParaRPr>
          </a:p>
          <a:p>
            <a:pPr>
              <a:lnSpc>
                <a:spcPct val="150000"/>
              </a:lnSpc>
            </a:pPr>
            <a:r>
              <a:rPr lang="cs-CZ" dirty="0" smtClean="0">
                <a:latin typeface="Comic Sans MS" panose="030F0702030302020204" pitchFamily="66" charset="0"/>
                <a:cs typeface="Arabic Typesetting" panose="03020402040406030203" pitchFamily="66" charset="-78"/>
              </a:rPr>
              <a:t>         </a:t>
            </a:r>
          </a:p>
          <a:p>
            <a:pPr>
              <a:lnSpc>
                <a:spcPct val="150000"/>
              </a:lnSpc>
            </a:pPr>
            <a:r>
              <a:rPr lang="cs-CZ" dirty="0" smtClean="0">
                <a:latin typeface="Comic Sans MS" panose="030F0702030302020204" pitchFamily="66" charset="0"/>
                <a:cs typeface="Arabic Typesetting" panose="03020402040406030203" pitchFamily="66" charset="-78"/>
              </a:rPr>
              <a:t>             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7522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899592" y="3573016"/>
            <a:ext cx="727280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Prosíme všechny, aby dbali na včasný příjezd. </a:t>
            </a:r>
          </a:p>
          <a:p>
            <a:endParaRPr lang="cs-CZ" sz="2400" dirty="0" smtClean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endParaRPr lang="cs-CZ" sz="2400" dirty="0" smtClean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r>
              <a:rPr lang="cs-CZ" sz="2400" dirty="0" smtClean="0">
                <a:solidFill>
                  <a:schemeClr val="tx2"/>
                </a:solidFill>
                <a:latin typeface="Comic Sans MS" panose="030F0702030302020204" pitchFamily="66" charset="0"/>
              </a:rPr>
              <a:t>Těšíme se na Vás </a:t>
            </a:r>
            <a:r>
              <a:rPr lang="cs-CZ" sz="2400" dirty="0" smtClean="0">
                <a:solidFill>
                  <a:schemeClr val="tx2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 </a:t>
            </a:r>
            <a:endParaRPr lang="cs-CZ" sz="2400" dirty="0">
              <a:solidFill>
                <a:schemeClr val="tx2"/>
              </a:solidFill>
            </a:endParaRPr>
          </a:p>
        </p:txBody>
      </p:sp>
      <p:pic>
        <p:nvPicPr>
          <p:cNvPr id="2050" name="Picture 2" descr="C:\Users\ucitel4\Downloads\ho19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4539" y="4161414"/>
            <a:ext cx="762000" cy="1057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1131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1">
  <a:themeElements>
    <a:clrScheme name="Celebration">
      <a:dk1>
        <a:srgbClr val="49345F"/>
      </a:dk1>
      <a:lt1>
        <a:srgbClr val="DDD9C3"/>
      </a:lt1>
      <a:dk2>
        <a:srgbClr val="000000"/>
      </a:dk2>
      <a:lt2>
        <a:srgbClr val="FFFFFF"/>
      </a:lt2>
      <a:accent1>
        <a:srgbClr val="310095"/>
      </a:accent1>
      <a:accent2>
        <a:srgbClr val="886286"/>
      </a:accent2>
      <a:accent3>
        <a:srgbClr val="A082F5"/>
      </a:accent3>
      <a:accent4>
        <a:srgbClr val="5061C8"/>
      </a:accent4>
      <a:accent5>
        <a:srgbClr val="00AAAA"/>
      </a:accent5>
      <a:accent6>
        <a:srgbClr val="008040"/>
      </a:accent6>
      <a:hlink>
        <a:srgbClr val="A2A2FF"/>
      </a:hlink>
      <a:folHlink>
        <a:srgbClr val="CF9BF7"/>
      </a:folHlink>
    </a:clrScheme>
    <a:fontScheme name="Celebration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elebr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blipFill rotWithShape="1">
          <a:blip xmlns:r="http://schemas.openxmlformats.org/officeDocument/2006/relationships" r:embed="rId1">
            <a:duotone>
              <a:schemeClr val="phClr">
                <a:tint val="30000"/>
                <a:satMod val="175000"/>
              </a:schemeClr>
              <a:schemeClr val="phClr">
                <a:shade val="50000"/>
                <a:satMod val="115000"/>
              </a:schemeClr>
            </a:duotone>
          </a:blip>
          <a:tile tx="0" ty="0" sx="80000" sy="8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innerShdw blurRad="762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soft" dir="t">
              <a:rot lat="0" lon="0" rev="7800000"/>
            </a:lightRig>
          </a:scene3d>
          <a:sp3d>
            <a:bevelT w="63500" h="38100" prst="relaxedInset"/>
          </a:sp3d>
        </a:effectStyle>
      </a:effectStyleLst>
      <a:bgFillStyleLst>
        <a:blipFill rotWithShape="1">
          <a:blip xmlns:r="http://schemas.openxmlformats.org/officeDocument/2006/relationships" r:embed="rId2">
            <a:duotone>
              <a:schemeClr val="phClr">
                <a:tint val="80000"/>
                <a:satMod val="300000"/>
                <a:lumMod val="110000"/>
              </a:schemeClr>
              <a:schemeClr val="phClr">
                <a:shade val="50000"/>
                <a:satMod val="13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</TotalTime>
  <Words>305</Words>
  <Application>Microsoft Office PowerPoint</Application>
  <PresentationFormat>Předvádění na obrazovce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1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Ucitel4</dc:creator>
  <cp:lastModifiedBy>Junior</cp:lastModifiedBy>
  <cp:revision>25</cp:revision>
  <dcterms:created xsi:type="dcterms:W3CDTF">2014-12-30T20:44:29Z</dcterms:created>
  <dcterms:modified xsi:type="dcterms:W3CDTF">2025-12-28T10:23:34Z</dcterms:modified>
</cp:coreProperties>
</file>